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41"/>
  </p:notesMasterIdLst>
  <p:handoutMasterIdLst>
    <p:handoutMasterId r:id="rId42"/>
  </p:handoutMasterIdLst>
  <p:sldIdLst>
    <p:sldId id="520" r:id="rId3"/>
    <p:sldId id="335" r:id="rId4"/>
    <p:sldId id="522" r:id="rId5"/>
    <p:sldId id="523" r:id="rId6"/>
    <p:sldId id="525" r:id="rId7"/>
    <p:sldId id="526" r:id="rId8"/>
    <p:sldId id="524" r:id="rId9"/>
    <p:sldId id="527" r:id="rId10"/>
    <p:sldId id="432" r:id="rId11"/>
    <p:sldId id="502" r:id="rId12"/>
    <p:sldId id="504" r:id="rId13"/>
    <p:sldId id="503" r:id="rId14"/>
    <p:sldId id="505" r:id="rId15"/>
    <p:sldId id="461" r:id="rId16"/>
    <p:sldId id="463" r:id="rId17"/>
    <p:sldId id="500" r:id="rId18"/>
    <p:sldId id="339" r:id="rId19"/>
    <p:sldId id="340" r:id="rId20"/>
    <p:sldId id="464" r:id="rId21"/>
    <p:sldId id="466" r:id="rId22"/>
    <p:sldId id="467" r:id="rId23"/>
    <p:sldId id="455" r:id="rId24"/>
    <p:sldId id="454" r:id="rId25"/>
    <p:sldId id="433" r:id="rId26"/>
    <p:sldId id="471" r:id="rId27"/>
    <p:sldId id="434" r:id="rId28"/>
    <p:sldId id="491" r:id="rId29"/>
    <p:sldId id="436" r:id="rId30"/>
    <p:sldId id="473" r:id="rId31"/>
    <p:sldId id="530" r:id="rId32"/>
    <p:sldId id="416" r:id="rId33"/>
    <p:sldId id="511" r:id="rId34"/>
    <p:sldId id="513" r:id="rId35"/>
    <p:sldId id="515" r:id="rId36"/>
    <p:sldId id="496" r:id="rId37"/>
    <p:sldId id="390" r:id="rId38"/>
    <p:sldId id="528" r:id="rId39"/>
    <p:sldId id="519"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27"/>
            <p14:sldId id="432"/>
            <p14:sldId id="502"/>
            <p14:sldId id="504"/>
            <p14:sldId id="503"/>
            <p14:sldId id="505"/>
            <p14:sldId id="461"/>
            <p14:sldId id="463"/>
            <p14:sldId id="500"/>
            <p14:sldId id="339"/>
            <p14:sldId id="340"/>
            <p14:sldId id="464"/>
            <p14:sldId id="466"/>
            <p14:sldId id="467"/>
            <p14:sldId id="455"/>
            <p14:sldId id="454"/>
            <p14:sldId id="433"/>
            <p14:sldId id="471"/>
            <p14:sldId id="434"/>
            <p14:sldId id="491"/>
            <p14:sldId id="436"/>
            <p14:sldId id="473"/>
            <p14:sldId id="530"/>
            <p14:sldId id="416"/>
            <p14:sldId id="511"/>
            <p14:sldId id="513"/>
            <p14:sldId id="515"/>
            <p14:sldId id="496"/>
            <p14:sldId id="390"/>
            <p14:sldId id="52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2" autoAdjust="0"/>
    <p:restoredTop sz="69033" autoAdjust="0"/>
  </p:normalViewPr>
  <p:slideViewPr>
    <p:cSldViewPr snapToGrid="0">
      <p:cViewPr>
        <p:scale>
          <a:sx n="100" d="100"/>
          <a:sy n="100" d="100"/>
        </p:scale>
        <p:origin x="-1768" y="-96"/>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sableverity.com/wp-content/uploads/2009/12/Im-just-a-bill.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flickr.com/photos/tonynetone/26882128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psd/36416090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flickr.com/photos/paalia/280671144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flickr.com/photos/studholme/48009061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flickr.com/photos/mindaugasdanys/3766009204/"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flickr.com/photos/daniello/42221330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HTML5</a:t>
            </a:r>
            <a:r>
              <a:rPr lang="en-US" baseline="0" dirty="0" smtClean="0"/>
              <a:t> “support” isn’t an easy thing to “</a:t>
            </a:r>
            <a:r>
              <a:rPr lang="en-US" baseline="0" dirty="0" err="1" smtClean="0"/>
              <a:t>suss</a:t>
            </a:r>
            <a:r>
              <a:rPr lang="en-US" baseline="0" dirty="0" smtClean="0"/>
              <a:t> out.” But don’t worry, we’ll discuss browser support for each technology </a:t>
            </a:r>
            <a:r>
              <a:rPr lang="en-US" baseline="0" smtClean="0"/>
              <a:t>we discuss.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2544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a:t>
            </a:r>
            <a:r>
              <a:rPr lang="en-US" baseline="0" dirty="0" smtClean="0"/>
              <a:t>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1/2/12 17:03</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 17:03</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all content from the pre-compiler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297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delicious.com/stacks/view/OTAw5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wFG8PT" TargetMode="External"/><Relationship Id="rId4" Type="http://schemas.openxmlformats.org/officeDocument/2006/relationships/hyperlink" Target="http://bit.ly/wAAGiz" TargetMode="External"/><Relationship Id="rId5" Type="http://schemas.openxmlformats.org/officeDocument/2006/relationships/hyperlink" Target="http://bit.ly/wRLEl4" TargetMode="External"/><Relationship Id="rId6" Type="http://schemas.openxmlformats.org/officeDocument/2006/relationships/hyperlink" Target="http://bit.ly/xHAiui" TargetMode="External"/><Relationship Id="rId7" Type="http://schemas.openxmlformats.org/officeDocument/2006/relationships/hyperlink" Target="http://bit.ly/xjMVmR" TargetMode="Externa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t>www.csell.net</a:t>
            </a:r>
            <a:endParaRPr lang="en-US" dirty="0" smtClean="0"/>
          </a:p>
          <a:p>
            <a:r>
              <a:rPr lang="en-US" dirty="0" smtClean="0"/>
              <a:t>@CSell5</a:t>
            </a:r>
          </a:p>
          <a:p>
            <a:r>
              <a:rPr lang="en-US" dirty="0" err="1" smtClean="0"/>
              <a:t>csell@microsoft.com</a:t>
            </a:r>
            <a:endParaRPr lang="en-US" dirty="0"/>
          </a:p>
        </p:txBody>
      </p:sp>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3" y="228603"/>
            <a:ext cx="11149013"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“HTML5”</a:t>
            </a:r>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t>
            </a:r>
            <a:endParaRPr lang="en-US" dirty="0"/>
          </a:p>
        </p:txBody>
      </p:sp>
      <p:graphicFrame>
        <p:nvGraphicFramePr>
          <p:cNvPr id="14" name="Content Placeholder 5"/>
          <p:cNvGraphicFramePr>
            <a:graphicFrameLocks/>
          </p:cNvGraphicFramePr>
          <p:nvPr>
            <p:extLst>
              <p:ext uri="{D42A27DB-BD31-4B8C-83A1-F6EECF244321}">
                <p14:modId xmlns:p14="http://schemas.microsoft.com/office/powerpoint/2010/main" val="3586237891"/>
              </p:ext>
            </p:extLst>
          </p:nvPr>
        </p:nvGraphicFramePr>
        <p:xfrm>
          <a:off x="2088247" y="2031276"/>
          <a:ext cx="7836622" cy="181863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dirty="0"/>
                    </a:p>
                  </a:txBody>
                  <a:tcPr/>
                </a:tc>
                <a:tc rowSpan="2">
                  <a:txBody>
                    <a:bodyPr/>
                    <a:lstStyle/>
                    <a:p>
                      <a:endParaRPr lang="en-US" sz="1600" dirty="0"/>
                    </a:p>
                  </a:txBody>
                  <a:tcPr/>
                </a:tc>
                <a:tc rowSpan="2">
                  <a:txBody>
                    <a:bodyPr/>
                    <a:lstStyle/>
                    <a:p>
                      <a:endParaRPr lang="en-US" dirty="0"/>
                    </a:p>
                  </a:txBody>
                  <a:tcPr/>
                </a:tc>
                <a:tc rowSpan="2">
                  <a:txBody>
                    <a:bodyPr/>
                    <a:lstStyle/>
                    <a:p>
                      <a:endParaRPr lang="en-US" dirty="0"/>
                    </a:p>
                  </a:txBody>
                  <a:tcPr/>
                </a:tc>
                <a:tc rowSpan="2">
                  <a:txBody>
                    <a:bodyPr/>
                    <a:lstStyle/>
                    <a:p>
                      <a:endParaRPr lang="en-US" dirty="0"/>
                    </a:p>
                  </a:txBody>
                  <a:tcPr/>
                </a:tc>
                <a:tc gridSpan="3">
                  <a:txBody>
                    <a:bodyPr/>
                    <a:lstStyle/>
                    <a:p>
                      <a:pPr algn="ctr"/>
                      <a:r>
                        <a:rPr lang="en-US" dirty="0" smtClean="0"/>
                        <a:t>Mobile</a:t>
                      </a:r>
                      <a:endParaRPr lang="en-US" dirty="0">
                        <a:solidFill>
                          <a:srgbClr val="FFC425"/>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13</a:t>
                      </a:r>
                      <a:endParaRPr lang="en-US" sz="2400" b="1" dirty="0">
                        <a:solidFill>
                          <a:schemeClr val="bg1"/>
                        </a:solidFill>
                      </a:endParaRPr>
                    </a:p>
                  </a:txBody>
                  <a:tcPr/>
                </a:tc>
                <a:tc>
                  <a:txBody>
                    <a:bodyPr/>
                    <a:lstStyle/>
                    <a:p>
                      <a:pPr algn="ctr"/>
                      <a:r>
                        <a:rPr lang="en-US" sz="2400" b="1" dirty="0" smtClean="0">
                          <a:solidFill>
                            <a:schemeClr val="bg1"/>
                          </a:solidFill>
                        </a:rPr>
                        <a:t>3.5</a:t>
                      </a:r>
                      <a:endParaRPr lang="en-US" sz="2400" b="1" dirty="0">
                        <a:solidFill>
                          <a:schemeClr val="bg1"/>
                        </a:solidFill>
                      </a:endParaRPr>
                    </a:p>
                  </a:txBody>
                  <a:tcPr/>
                </a:tc>
                <a:tc>
                  <a:txBody>
                    <a:bodyPr/>
                    <a:lstStyle/>
                    <a:p>
                      <a:pPr algn="ctr"/>
                      <a:r>
                        <a:rPr lang="en-US" sz="2400" b="1" dirty="0" smtClean="0">
                          <a:solidFill>
                            <a:schemeClr val="bg1"/>
                          </a:solidFill>
                        </a:rPr>
                        <a:t>11</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2.3</a:t>
                      </a:r>
                      <a:endParaRPr lang="en-US" sz="2400" b="1" dirty="0">
                        <a:solidFill>
                          <a:schemeClr val="bg1"/>
                        </a:solidFill>
                      </a:endParaRPr>
                    </a:p>
                  </a:txBody>
                  <a:tcPr/>
                </a:tc>
                <a:tc>
                  <a:txBody>
                    <a:bodyPr/>
                    <a:lstStyle/>
                    <a:p>
                      <a:pPr algn="ctr"/>
                      <a:r>
                        <a:rPr lang="en-US" sz="2400" b="1" dirty="0" smtClean="0">
                          <a:solidFill>
                            <a:schemeClr val="bg1"/>
                          </a:solidFill>
                        </a:rPr>
                        <a:t>4.2</a:t>
                      </a:r>
                      <a:endParaRPr lang="en-US" sz="2400" b="1" dirty="0">
                        <a:solidFill>
                          <a:schemeClr val="bg1"/>
                        </a:solidFill>
                      </a:endParaRPr>
                    </a:p>
                  </a:txBody>
                  <a:tcPr/>
                </a:tc>
              </a:tr>
            </a:tbl>
          </a:graphicData>
        </a:graphic>
      </p:graphicFrame>
      <p:pic>
        <p:nvPicPr>
          <p:cNvPr id="15" name="Picture 14"/>
          <p:cNvPicPr>
            <a:picLocks noChangeAspect="1"/>
          </p:cNvPicPr>
          <p:nvPr/>
        </p:nvPicPr>
        <p:blipFill>
          <a:blip r:embed="rId3"/>
          <a:stretch>
            <a:fillRect/>
          </a:stretch>
        </p:blipFill>
        <p:spPr>
          <a:xfrm>
            <a:off x="2151108" y="2193169"/>
            <a:ext cx="1042309" cy="1042309"/>
          </a:xfrm>
          <a:prstGeom prst="rect">
            <a:avLst/>
          </a:prstGeom>
        </p:spPr>
      </p:pic>
      <p:pic>
        <p:nvPicPr>
          <p:cNvPr id="16" name="Picture 15"/>
          <p:cNvPicPr>
            <a:picLocks noChangeAspect="1"/>
          </p:cNvPicPr>
          <p:nvPr/>
        </p:nvPicPr>
        <p:blipFill>
          <a:blip r:embed="rId4"/>
          <a:stretch>
            <a:fillRect/>
          </a:stretch>
        </p:blipFill>
        <p:spPr>
          <a:xfrm>
            <a:off x="4473424" y="2200882"/>
            <a:ext cx="1037771" cy="1037771"/>
          </a:xfrm>
          <a:prstGeom prst="rect">
            <a:avLst/>
          </a:prstGeom>
        </p:spPr>
      </p:pic>
      <p:pic>
        <p:nvPicPr>
          <p:cNvPr id="17" name="Picture 16"/>
          <p:cNvPicPr>
            <a:picLocks noChangeAspect="1"/>
          </p:cNvPicPr>
          <p:nvPr/>
        </p:nvPicPr>
        <p:blipFill>
          <a:blip r:embed="rId5"/>
          <a:stretch>
            <a:fillRect/>
          </a:stretch>
        </p:blipFill>
        <p:spPr>
          <a:xfrm>
            <a:off x="5606750" y="2197707"/>
            <a:ext cx="956731" cy="1040946"/>
          </a:xfrm>
          <a:prstGeom prst="rect">
            <a:avLst/>
          </a:prstGeom>
        </p:spPr>
      </p:pic>
      <p:pic>
        <p:nvPicPr>
          <p:cNvPr id="25" name="Picture 24"/>
          <p:cNvPicPr>
            <a:picLocks noChangeAspect="1"/>
          </p:cNvPicPr>
          <p:nvPr/>
        </p:nvPicPr>
        <p:blipFill>
          <a:blip r:embed="rId6"/>
          <a:stretch>
            <a:fillRect/>
          </a:stretch>
        </p:blipFill>
        <p:spPr>
          <a:xfrm>
            <a:off x="3315909" y="2189240"/>
            <a:ext cx="1046238" cy="1046238"/>
          </a:xfrm>
          <a:prstGeom prst="rect">
            <a:avLst/>
          </a:prstGeom>
        </p:spPr>
      </p:pic>
      <p:pic>
        <p:nvPicPr>
          <p:cNvPr id="26" name="Picture 25"/>
          <p:cNvPicPr>
            <a:picLocks noChangeAspect="1"/>
          </p:cNvPicPr>
          <p:nvPr/>
        </p:nvPicPr>
        <p:blipFill>
          <a:blip r:embed="rId7"/>
          <a:stretch>
            <a:fillRect/>
          </a:stretch>
        </p:blipFill>
        <p:spPr>
          <a:xfrm>
            <a:off x="6691691" y="2199672"/>
            <a:ext cx="1038981" cy="1038981"/>
          </a:xfrm>
          <a:prstGeom prst="rect">
            <a:avLst/>
          </a:prstGeom>
        </p:spPr>
      </p:pic>
      <p:pic>
        <p:nvPicPr>
          <p:cNvPr id="27" name="Picture 26"/>
          <p:cNvPicPr>
            <a:picLocks noChangeAspect="1"/>
          </p:cNvPicPr>
          <p:nvPr/>
        </p:nvPicPr>
        <p:blipFill>
          <a:blip r:embed="rId8"/>
          <a:stretch>
            <a:fillRect/>
          </a:stretch>
        </p:blipFill>
        <p:spPr>
          <a:xfrm>
            <a:off x="8462432" y="2533712"/>
            <a:ext cx="701766" cy="701766"/>
          </a:xfrm>
          <a:prstGeom prst="rect">
            <a:avLst/>
          </a:prstGeom>
        </p:spPr>
      </p:pic>
      <p:pic>
        <p:nvPicPr>
          <p:cNvPr id="28" name="Picture 27"/>
          <p:cNvPicPr>
            <a:picLocks noChangeAspect="1"/>
          </p:cNvPicPr>
          <p:nvPr/>
        </p:nvPicPr>
        <p:blipFill>
          <a:blip r:embed="rId3"/>
          <a:stretch>
            <a:fillRect/>
          </a:stretch>
        </p:blipFill>
        <p:spPr>
          <a:xfrm>
            <a:off x="7802031" y="2611362"/>
            <a:ext cx="624116" cy="624116"/>
          </a:xfrm>
          <a:prstGeom prst="rect">
            <a:avLst/>
          </a:prstGeom>
        </p:spPr>
      </p:pic>
      <p:pic>
        <p:nvPicPr>
          <p:cNvPr id="29" name="Picture 28"/>
          <p:cNvPicPr>
            <a:picLocks noChangeAspect="1"/>
          </p:cNvPicPr>
          <p:nvPr/>
        </p:nvPicPr>
        <p:blipFill>
          <a:blip r:embed="rId7"/>
          <a:stretch>
            <a:fillRect/>
          </a:stretch>
        </p:blipFill>
        <p:spPr>
          <a:xfrm>
            <a:off x="9224673" y="2611362"/>
            <a:ext cx="639387" cy="639387"/>
          </a:xfrm>
          <a:prstGeom prst="rect">
            <a:avLst/>
          </a:prstGeom>
        </p:spPr>
      </p:pic>
      <p:sp>
        <p:nvSpPr>
          <p:cNvPr id="4" name="Rectangle 3"/>
          <p:cNvSpPr/>
          <p:nvPr/>
        </p:nvSpPr>
        <p:spPr>
          <a:xfrm rot="19809664">
            <a:off x="2046279" y="2764194"/>
            <a:ext cx="7883232" cy="110799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600" b="1" kern="1200" spc="50" baseline="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cs typeface="Arial" charset="0"/>
              </a:rPr>
              <a:t>It Depends?!?#@#</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801814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HTML5 &amp; Microsoft*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a:t>
            </a:r>
            <a:r>
              <a:rPr lang="en-US" sz="2800" dirty="0" smtClean="0">
                <a:solidFill>
                  <a:schemeClr val="accent1">
                    <a:alpha val="99000"/>
                  </a:schemeClr>
                </a:solidFill>
              </a:rPr>
              <a:t>IE9, IE Platform Previews and HTML5 Labs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HTML5 in </a:t>
            </a:r>
            <a:r>
              <a:rPr lang="en-US" dirty="0" smtClean="0"/>
              <a:t>Microsoft Web </a:t>
            </a:r>
            <a:r>
              <a:rPr lang="en-US" dirty="0" smtClean="0"/>
              <a:t>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2616450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pPr marL="914400" indent="-914400">
              <a:buFont typeface="+mj-ea"/>
              <a:buAutoNum type="circleNumDbPlain"/>
            </a:pPr>
            <a:r>
              <a:rPr lang="en-US" sz="4800" dirty="0" smtClean="0"/>
              <a:t>Expose ourselves</a:t>
            </a:r>
          </a:p>
          <a:p>
            <a:pPr marL="914400" indent="-914400">
              <a:buFont typeface="+mj-ea"/>
              <a:buAutoNum type="circleNumDbPlain"/>
            </a:pPr>
            <a:r>
              <a:rPr lang="en-US" sz="4800" dirty="0" smtClean="0"/>
              <a:t>Get </a:t>
            </a:r>
            <a:r>
              <a:rPr lang="en-US" sz="4800" dirty="0" smtClean="0"/>
              <a:t>dirty</a:t>
            </a:r>
            <a:endParaRPr lang="en-US" sz="4800" dirty="0" smtClean="0"/>
          </a:p>
          <a:p>
            <a:pPr marL="914400" indent="-914400">
              <a:buFont typeface="+mj-ea"/>
              <a:buAutoNum type="circleNumDbPlain"/>
            </a:pPr>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ALL YOUR LINKS ARE BELONG TO US!</a:t>
            </a:r>
            <a:endParaRPr lang="en-US" dirty="0"/>
          </a:p>
        </p:txBody>
      </p:sp>
      <p:sp>
        <p:nvSpPr>
          <p:cNvPr id="3" name="Text Placeholder 2"/>
          <p:cNvSpPr>
            <a:spLocks noGrp="1"/>
          </p:cNvSpPr>
          <p:nvPr>
            <p:ph type="body" sz="quarter" idx="10"/>
          </p:nvPr>
        </p:nvSpPr>
        <p:spPr>
          <a:xfrm>
            <a:off x="519112" y="3429127"/>
            <a:ext cx="11149013" cy="761747"/>
          </a:xfrm>
        </p:spPr>
        <p:txBody>
          <a:bodyPr anchor="ctr"/>
          <a:lstStyle/>
          <a:p>
            <a:pPr marL="0" indent="0" algn="ctr">
              <a:buNone/>
            </a:pPr>
            <a:r>
              <a:rPr lang="en-US" sz="5400" dirty="0" smtClean="0">
                <a:hlinkClick r:id="rId3"/>
              </a:rPr>
              <a:t>delicious.com</a:t>
            </a:r>
            <a:r>
              <a:rPr lang="en-US" sz="5400" dirty="0">
                <a:hlinkClick r:id="rId3"/>
              </a:rPr>
              <a:t>/stacks/view/</a:t>
            </a:r>
            <a:r>
              <a:rPr lang="en-US" sz="5400" dirty="0" smtClean="0">
                <a:hlinkClick r:id="rId3"/>
              </a:rPr>
              <a:t>OTAw5u</a:t>
            </a:r>
            <a:r>
              <a:rPr lang="en-US" sz="5400" dirty="0" smtClean="0"/>
              <a:t> </a:t>
            </a:r>
            <a:endParaRPr lang="en-US" sz="5400" dirty="0"/>
          </a:p>
        </p:txBody>
      </p:sp>
    </p:spTree>
    <p:extLst>
      <p:ext uri="{BB962C8B-B14F-4D97-AF65-F5344CB8AC3E}">
        <p14:creationId xmlns:p14="http://schemas.microsoft.com/office/powerpoint/2010/main" val="2560165448"/>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279400" y="1447799"/>
            <a:ext cx="11633200" cy="4394201"/>
          </a:xfrm>
        </p:spPr>
        <p:txBody>
          <a:bodyPr anchor="ctr"/>
          <a:lstStyle/>
          <a:p>
            <a:r>
              <a:rPr lang="en-US" dirty="0" smtClean="0"/>
              <a:t>Building Apps with HTML5 </a:t>
            </a:r>
            <a:r>
              <a:rPr lang="en-US" dirty="0"/>
              <a:t>- </a:t>
            </a:r>
            <a:r>
              <a:rPr lang="en-US" dirty="0" smtClean="0">
                <a:hlinkClick r:id="rId3"/>
              </a:rPr>
              <a:t>bit.ly</a:t>
            </a:r>
            <a:r>
              <a:rPr lang="en-US" dirty="0">
                <a:hlinkClick r:id="rId3"/>
              </a:rPr>
              <a:t>/</a:t>
            </a:r>
            <a:r>
              <a:rPr lang="en-US" dirty="0" smtClean="0">
                <a:hlinkClick r:id="rId3"/>
              </a:rPr>
              <a:t>wFG8PT</a:t>
            </a:r>
            <a:endParaRPr lang="en-US" dirty="0" smtClean="0"/>
          </a:p>
          <a:p>
            <a:r>
              <a:rPr lang="en-US" dirty="0" smtClean="0"/>
              <a:t>Leave </a:t>
            </a:r>
            <a:r>
              <a:rPr lang="en-US" dirty="0" smtClean="0"/>
              <a:t>No Browser </a:t>
            </a:r>
            <a:r>
              <a:rPr lang="en-US" dirty="0" smtClean="0"/>
              <a:t>Behind </a:t>
            </a:r>
            <a:r>
              <a:rPr lang="en-US" dirty="0"/>
              <a:t>- </a:t>
            </a:r>
            <a:r>
              <a:rPr lang="en-US" dirty="0" smtClean="0">
                <a:hlinkClick r:id="rId4"/>
              </a:rPr>
              <a:t>bit.ly</a:t>
            </a:r>
            <a:r>
              <a:rPr lang="en-US" dirty="0">
                <a:hlinkClick r:id="rId4"/>
              </a:rPr>
              <a:t>/</a:t>
            </a:r>
            <a:r>
              <a:rPr lang="en-US" dirty="0" smtClean="0">
                <a:hlinkClick r:id="rId4"/>
              </a:rPr>
              <a:t>wAAGiz</a:t>
            </a:r>
            <a:r>
              <a:rPr lang="en-US" dirty="0" smtClean="0"/>
              <a:t> </a:t>
            </a:r>
            <a:endParaRPr lang="en-US" dirty="0" smtClean="0"/>
          </a:p>
          <a:p>
            <a:r>
              <a:rPr lang="en-US" dirty="0" smtClean="0"/>
              <a:t>Better Web Forms with HTML5 </a:t>
            </a:r>
            <a:r>
              <a:rPr lang="en-US" dirty="0" smtClean="0"/>
              <a:t>Forms </a:t>
            </a:r>
            <a:r>
              <a:rPr lang="en-US" dirty="0"/>
              <a:t>- </a:t>
            </a:r>
            <a:r>
              <a:rPr lang="en-US" dirty="0" smtClean="0">
                <a:hlinkClick r:id="rId5"/>
              </a:rPr>
              <a:t>bit.ly</a:t>
            </a:r>
            <a:r>
              <a:rPr lang="en-US" dirty="0">
                <a:hlinkClick r:id="rId5"/>
              </a:rPr>
              <a:t>/</a:t>
            </a:r>
            <a:r>
              <a:rPr lang="en-US" dirty="0" smtClean="0">
                <a:hlinkClick r:id="rId5"/>
              </a:rPr>
              <a:t>wRLEl4</a:t>
            </a:r>
            <a:r>
              <a:rPr lang="en-US" dirty="0" smtClean="0"/>
              <a:t> </a:t>
            </a:r>
            <a:endParaRPr lang="en-US" dirty="0" smtClean="0"/>
          </a:p>
          <a:p>
            <a:r>
              <a:rPr lang="en-US" dirty="0" smtClean="0"/>
              <a:t>Integrating Geolocation into Web </a:t>
            </a:r>
            <a:r>
              <a:rPr lang="en-US" dirty="0"/>
              <a:t>Applications - </a:t>
            </a:r>
            <a:r>
              <a:rPr lang="en-US" dirty="0" smtClean="0">
                <a:hlinkClick r:id="rId6"/>
              </a:rPr>
              <a:t>bit.ly</a:t>
            </a:r>
            <a:r>
              <a:rPr lang="en-US" dirty="0">
                <a:hlinkClick r:id="rId6"/>
              </a:rPr>
              <a:t>/</a:t>
            </a:r>
            <a:r>
              <a:rPr lang="en-US" dirty="0" smtClean="0">
                <a:hlinkClick r:id="rId6"/>
              </a:rPr>
              <a:t>xHAiui</a:t>
            </a:r>
            <a:r>
              <a:rPr lang="en-US" dirty="0" smtClean="0"/>
              <a:t> </a:t>
            </a:r>
            <a:endParaRPr lang="en-US" dirty="0" smtClean="0"/>
          </a:p>
          <a:p>
            <a:r>
              <a:rPr lang="en-US" dirty="0" smtClean="0"/>
              <a:t>Using </a:t>
            </a:r>
            <a:r>
              <a:rPr lang="en-US" dirty="0" smtClean="0"/>
              <a:t>HTML5 </a:t>
            </a:r>
            <a:r>
              <a:rPr lang="en-US" dirty="0"/>
              <a:t>Canvas </a:t>
            </a:r>
            <a:r>
              <a:rPr lang="en-US" dirty="0" smtClean="0"/>
              <a:t>for </a:t>
            </a:r>
            <a:r>
              <a:rPr lang="en-US" dirty="0"/>
              <a:t>Data </a:t>
            </a:r>
            <a:r>
              <a:rPr lang="en-US" dirty="0" smtClean="0"/>
              <a:t>Visualization - </a:t>
            </a:r>
            <a:r>
              <a:rPr lang="en-US" dirty="0" smtClean="0">
                <a:hlinkClick r:id="rId7"/>
              </a:rPr>
              <a:t>bit.ly</a:t>
            </a:r>
            <a:r>
              <a:rPr lang="en-US" dirty="0">
                <a:hlinkClick r:id="rId7"/>
              </a:rPr>
              <a:t>/</a:t>
            </a:r>
            <a:r>
              <a:rPr lang="en-US" dirty="0" smtClean="0">
                <a:hlinkClick r:id="rId7"/>
              </a:rPr>
              <a:t>xjMVmR</a:t>
            </a:r>
            <a:r>
              <a:rPr lang="en-US" dirty="0" smtClean="0"/>
              <a:t> </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639472032"/>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20683"/>
          </a:xfrm>
        </p:spPr>
        <p:txBody>
          <a:bodyPr/>
          <a:lstStyle/>
          <a:p>
            <a:r>
              <a:rPr lang="en-US" dirty="0" smtClean="0"/>
              <a:t>Agenda (for the next 15 minutes)</a:t>
            </a:r>
            <a:endParaRPr lang="en-US" dirty="0"/>
          </a:p>
        </p:txBody>
      </p:sp>
      <p:sp>
        <p:nvSpPr>
          <p:cNvPr id="4" name="Subtitle 3"/>
          <p:cNvSpPr>
            <a:spLocks noGrp="1"/>
          </p:cNvSpPr>
          <p:nvPr>
            <p:ph type="body" sz="quarter" idx="10"/>
          </p:nvPr>
        </p:nvSpPr>
        <p:spPr>
          <a:xfrm>
            <a:off x="519112" y="1447799"/>
            <a:ext cx="11149013" cy="3159839"/>
          </a:xfrm>
        </p:spPr>
        <p:txBody>
          <a:bodyPr/>
          <a:lstStyle/>
          <a:p>
            <a:r>
              <a:rPr lang="en-US" dirty="0" smtClean="0"/>
              <a:t>What is “HTML5”?</a:t>
            </a:r>
          </a:p>
          <a:p>
            <a:r>
              <a:rPr lang="en-US" dirty="0" smtClean="0"/>
              <a:t>Defining </a:t>
            </a:r>
            <a:r>
              <a:rPr lang="en-US" dirty="0" smtClean="0"/>
              <a:t>HTML5</a:t>
            </a:r>
          </a:p>
          <a:p>
            <a:r>
              <a:rPr lang="en-US" dirty="0" smtClean="0"/>
              <a:t>The five most important words about HTML5</a:t>
            </a:r>
          </a:p>
          <a:p>
            <a:r>
              <a:rPr lang="en-US" dirty="0" smtClean="0"/>
              <a:t>Browser Support for “HTML5”</a:t>
            </a:r>
          </a:p>
          <a:p>
            <a:r>
              <a:rPr lang="en-US" dirty="0" smtClean="0"/>
              <a:t>HTML5 &amp; Microsoft</a:t>
            </a:r>
            <a:endParaRPr lang="en-US" dirty="0" smtClean="0"/>
          </a:p>
          <a:p>
            <a:r>
              <a:rPr lang="en-US" dirty="0" smtClean="0"/>
              <a:t>Stuff </a:t>
            </a:r>
            <a:r>
              <a:rPr lang="en-US" dirty="0" smtClean="0"/>
              <a:t>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20861</TotalTime>
  <Words>5229</Words>
  <Application>Microsoft Macintosh PowerPoint</Application>
  <PresentationFormat>Custom</PresentationFormat>
  <Paragraphs>452</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ALL YOUR LINKS ARE BELONG TO US!</vt:lpstr>
      <vt:lpstr>HTML5 in MSDN Magazine</vt:lpstr>
      <vt:lpstr>PowerPoint Presentation</vt:lpstr>
      <vt:lpstr>Agenda (for the next 15 minutes)</vt:lpstr>
      <vt:lpstr>What is “HTML5”?</vt:lpstr>
      <vt:lpstr>“Upgrade the site to HTML5?           by close of business TOMORROW?”</vt:lpstr>
      <vt:lpstr>What does “HTML5” Mean to YOU?*</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Browser Support for “HTML5” </vt:lpstr>
      <vt:lpstr>HTML5 &amp; Microsoft* </vt:lpstr>
      <vt:lpstr>Microsoft Approach</vt:lpstr>
      <vt:lpstr>Work with Developers</vt:lpstr>
      <vt:lpstr>Innovate with Emerging Standards</vt:lpstr>
      <vt:lpstr>HTML5 in Microsoft Web Technologies</vt:lpstr>
      <vt:lpstr>Things You Need to Learn (a.k.a. 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526</cp:revision>
  <cp:lastPrinted>2010-05-11T05:02:34Z</cp:lastPrinted>
  <dcterms:created xsi:type="dcterms:W3CDTF">2011-03-31T21:30:46Z</dcterms:created>
  <dcterms:modified xsi:type="dcterms:W3CDTF">2012-01-03T20:06:06Z</dcterms:modified>
</cp:coreProperties>
</file>